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sldIdLst>
    <p:sldId id="260" r:id="rId5"/>
    <p:sldId id="282" r:id="rId6"/>
    <p:sldId id="281" r:id="rId7"/>
    <p:sldId id="305" r:id="rId8"/>
    <p:sldId id="304" r:id="rId9"/>
    <p:sldId id="306" r:id="rId10"/>
    <p:sldId id="298" r:id="rId11"/>
    <p:sldId id="307" r:id="rId12"/>
    <p:sldId id="308" r:id="rId13"/>
    <p:sldId id="299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 Quigley" initials="SQ" lastIdx="11" clrIdx="0">
    <p:extLst>
      <p:ext uri="{19B8F6BF-5375-455C-9EA6-DF929625EA0E}">
        <p15:presenceInfo xmlns:p15="http://schemas.microsoft.com/office/powerpoint/2012/main" userId="S::susan_quigley@wycliffeassociates.org::b85b18d0-1c40-45ee-96a2-2a728d8725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A83F"/>
    <a:srgbClr val="B95659"/>
    <a:srgbClr val="FBA93D"/>
    <a:srgbClr val="C3DD93"/>
    <a:srgbClr val="716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485" autoAdjust="0"/>
    <p:restoredTop sz="95694" autoAdjust="0"/>
  </p:normalViewPr>
  <p:slideViewPr>
    <p:cSldViewPr snapToGrid="0">
      <p:cViewPr varScale="1">
        <p:scale>
          <a:sx n="117" d="100"/>
          <a:sy n="117" d="100"/>
        </p:scale>
        <p:origin x="94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AA070-92F4-A447-BB88-F5E94FF9CF8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9B3C9-13A9-6540-8F68-9A544DD08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44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9B3C9-13A9-6540-8F68-9A544DD081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331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D176C0A-5C67-429D-B78E-C0F7FE360763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A86A303C-F57A-46A0-A01E-607FF4D926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2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86219-3A02-4B8F-9654-356937189673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054180"/>
          </a:xfrm>
        </p:spPr>
        <p:txBody>
          <a:bodyPr>
            <a:noAutofit/>
          </a:bodyPr>
          <a:lstStyle>
            <a:lvl1pPr>
              <a:defRPr>
                <a:solidFill>
                  <a:srgbClr val="716557"/>
                </a:solidFill>
              </a:defRPr>
            </a:lvl1pPr>
            <a:lvl2pPr>
              <a:defRPr>
                <a:solidFill>
                  <a:srgbClr val="716557"/>
                </a:solidFill>
              </a:defRPr>
            </a:lvl2pPr>
            <a:lvl3pPr>
              <a:defRPr>
                <a:solidFill>
                  <a:srgbClr val="716557"/>
                </a:solidFill>
              </a:defRPr>
            </a:lvl3pPr>
            <a:lvl4pPr>
              <a:defRPr>
                <a:solidFill>
                  <a:srgbClr val="716557"/>
                </a:solidFill>
              </a:defRPr>
            </a:lvl4pPr>
            <a:lvl5pPr>
              <a:defRPr>
                <a:solidFill>
                  <a:srgbClr val="716557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2179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86512"/>
            <a:ext cx="7886700" cy="132556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>
                <a:solidFill>
                  <a:srgbClr val="B9565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EAE7B-3B5A-4C25-AC11-01A159AD8EE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19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08E7A1A-3604-42E2-8C74-07F6E6ED92C9}"/>
              </a:ext>
            </a:extLst>
          </p:cNvPr>
          <p:cNvGrpSpPr/>
          <p:nvPr userDrawn="1"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EEF9ED7-F707-4018-A8AA-C67B37D48B2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8C15F56A-78F2-4317-88D7-9D0AE4D8AAFD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2D5D1606-C850-4DDE-B719-2E8DC0D7B928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E46E85-8EF7-4D4E-A5B5-D327F4516A82}"/>
              </a:ext>
            </a:extLst>
          </p:cNvPr>
          <p:cNvSpPr/>
          <p:nvPr userDrawn="1"/>
        </p:nvSpPr>
        <p:spPr>
          <a:xfrm>
            <a:off x="0" y="6720840"/>
            <a:ext cx="9144000" cy="137160"/>
          </a:xfrm>
          <a:prstGeom prst="rect">
            <a:avLst/>
          </a:prstGeom>
          <a:solidFill>
            <a:srgbClr val="FBA93D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1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331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D270D0-DE69-4124-AC4D-00EB782D40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2" b="12268"/>
          <a:stretch/>
        </p:blipFill>
        <p:spPr>
          <a:xfrm>
            <a:off x="-1" y="1914992"/>
            <a:ext cx="9144001" cy="4749780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4694CCB8-A161-4308-BC33-DD746CEBFA8D}"/>
              </a:ext>
            </a:extLst>
          </p:cNvPr>
          <p:cNvSpPr/>
          <p:nvPr/>
        </p:nvSpPr>
        <p:spPr>
          <a:xfrm>
            <a:off x="165253" y="763115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Checking Step 7: Key Words</a:t>
            </a:r>
          </a:p>
        </p:txBody>
      </p:sp>
    </p:spTree>
    <p:extLst>
      <p:ext uri="{BB962C8B-B14F-4D97-AF65-F5344CB8AC3E}">
        <p14:creationId xmlns:p14="http://schemas.microsoft.com/office/powerpoint/2010/main" val="2126766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05D1F-3A67-4829-9B5F-B0E46A8B0F83}"/>
              </a:ext>
            </a:extLst>
          </p:cNvPr>
          <p:cNvGrpSpPr/>
          <p:nvPr/>
        </p:nvGrpSpPr>
        <p:grpSpPr>
          <a:xfrm>
            <a:off x="3168868" y="1282383"/>
            <a:ext cx="4658565" cy="4293235"/>
            <a:chOff x="3295841" y="1476633"/>
            <a:chExt cx="4237002" cy="3904732"/>
          </a:xfrm>
        </p:grpSpPr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08D91778-2757-49F2-AB09-6D33F8844D1F}"/>
                </a:ext>
              </a:extLst>
            </p:cNvPr>
            <p:cNvSpPr/>
            <p:nvPr/>
          </p:nvSpPr>
          <p:spPr>
            <a:xfrm>
              <a:off x="5009589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Parallelogram 9">
              <a:extLst>
                <a:ext uri="{FF2B5EF4-FFF2-40B4-BE49-F238E27FC236}">
                  <a16:creationId xmlns:a16="http://schemas.microsoft.com/office/drawing/2014/main" id="{4B6A9ACA-1A35-4D56-B557-3E39AD46DB07}"/>
                </a:ext>
              </a:extLst>
            </p:cNvPr>
            <p:cNvSpPr/>
            <p:nvPr/>
          </p:nvSpPr>
          <p:spPr>
            <a:xfrm>
              <a:off x="3295841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71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733BA-FB7E-4EFA-9273-D97BE08650A6}"/>
              </a:ext>
            </a:extLst>
          </p:cNvPr>
          <p:cNvGrpSpPr/>
          <p:nvPr/>
        </p:nvGrpSpPr>
        <p:grpSpPr>
          <a:xfrm>
            <a:off x="1316567" y="1282383"/>
            <a:ext cx="6480241" cy="4293235"/>
            <a:chOff x="1611158" y="1476633"/>
            <a:chExt cx="5893831" cy="390473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2EA235FE-2138-4C48-8303-9EBAE28CFED5}"/>
                </a:ext>
              </a:extLst>
            </p:cNvPr>
            <p:cNvSpPr/>
            <p:nvPr/>
          </p:nvSpPr>
          <p:spPr>
            <a:xfrm flipH="1">
              <a:off x="1611158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229B89D-5031-4F4F-AEEF-E8A1CDAD73B1}"/>
                </a:ext>
              </a:extLst>
            </p:cNvPr>
            <p:cNvSpPr/>
            <p:nvPr/>
          </p:nvSpPr>
          <p:spPr>
            <a:xfrm flipH="1">
              <a:off x="332369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AC879204-E238-4190-946B-412A71DC4296}"/>
                </a:ext>
              </a:extLst>
            </p:cNvPr>
            <p:cNvSpPr/>
            <p:nvPr/>
          </p:nvSpPr>
          <p:spPr>
            <a:xfrm flipH="1">
              <a:off x="4981735" y="1476633"/>
              <a:ext cx="2523254" cy="3904732"/>
            </a:xfrm>
            <a:prstGeom prst="parallelogram">
              <a:avLst>
                <a:gd name="adj" fmla="val 6695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00D8846-597B-4195-9B2F-1C48DB7B7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1" y="2269865"/>
            <a:ext cx="7116980" cy="21476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F406A7A-4372-4E9E-89C1-D5203C798C8D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ED1D0F24-F56E-4F72-861D-C7F91EB5ABFD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Parallelogram 20">
              <a:extLst>
                <a:ext uri="{FF2B5EF4-FFF2-40B4-BE49-F238E27FC236}">
                  <a16:creationId xmlns:a16="http://schemas.microsoft.com/office/drawing/2014/main" id="{6243CFFB-28EB-42A0-AF4F-2F6045FA5F1F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Parallelogram 17">
              <a:extLst>
                <a:ext uri="{FF2B5EF4-FFF2-40B4-BE49-F238E27FC236}">
                  <a16:creationId xmlns:a16="http://schemas.microsoft.com/office/drawing/2014/main" id="{206BA820-028D-4AFE-A8C1-DAD65677009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75931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BD01E1C-1F6E-CBE1-A370-60A5B395D5B0}"/>
              </a:ext>
            </a:extLst>
          </p:cNvPr>
          <p:cNvSpPr txBox="1"/>
          <p:nvPr/>
        </p:nvSpPr>
        <p:spPr>
          <a:xfrm>
            <a:off x="3001524" y="115215"/>
            <a:ext cx="3146961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99620B-F786-03F1-6286-21F76DE5C7AA}"/>
              </a:ext>
            </a:extLst>
          </p:cNvPr>
          <p:cNvSpPr txBox="1"/>
          <p:nvPr/>
        </p:nvSpPr>
        <p:spPr>
          <a:xfrm>
            <a:off x="2758043" y="3659465"/>
            <a:ext cx="36813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How would you define </a:t>
            </a:r>
            <a:br>
              <a:rPr lang="en-US" sz="2400" b="1" dirty="0"/>
            </a:br>
            <a:r>
              <a:rPr lang="en-US" sz="2400" b="1" dirty="0"/>
              <a:t>a key word?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265277-24F5-586E-BFE6-66A7BF6CF90A}"/>
              </a:ext>
            </a:extLst>
          </p:cNvPr>
          <p:cNvSpPr txBox="1"/>
          <p:nvPr/>
        </p:nvSpPr>
        <p:spPr>
          <a:xfrm>
            <a:off x="914400" y="16862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332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ACF36004-402F-430D-4E26-A025CE980CD6}"/>
              </a:ext>
            </a:extLst>
          </p:cNvPr>
          <p:cNvSpPr/>
          <p:nvPr/>
        </p:nvSpPr>
        <p:spPr>
          <a:xfrm>
            <a:off x="1341912" y="2588821"/>
            <a:ext cx="1947553" cy="2125683"/>
          </a:xfrm>
          <a:prstGeom prst="ellipse">
            <a:avLst/>
          </a:prstGeom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9393BBD-0193-6250-467C-709FE8414DE0}"/>
              </a:ext>
            </a:extLst>
          </p:cNvPr>
          <p:cNvSpPr/>
          <p:nvPr/>
        </p:nvSpPr>
        <p:spPr>
          <a:xfrm>
            <a:off x="1041467" y="2371502"/>
            <a:ext cx="2560320" cy="2560320"/>
          </a:xfrm>
          <a:prstGeom prst="ellipse">
            <a:avLst/>
          </a:prstGeom>
          <a:solidFill>
            <a:schemeClr val="accent2"/>
          </a:solidFill>
        </p:spPr>
        <p:txBody>
          <a:bodyPr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Abstract words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7C18D6E-9928-01EB-41B2-E27ED73909FB}"/>
              </a:ext>
            </a:extLst>
          </p:cNvPr>
          <p:cNvSpPr/>
          <p:nvPr/>
        </p:nvSpPr>
        <p:spPr>
          <a:xfrm>
            <a:off x="5542214" y="2371502"/>
            <a:ext cx="2560320" cy="2560320"/>
          </a:xfrm>
          <a:prstGeom prst="ellipse">
            <a:avLst/>
          </a:prstGeom>
          <a:solidFill>
            <a:srgbClr val="FBA93D"/>
          </a:solidFill>
        </p:spPr>
        <p:txBody>
          <a:bodyPr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Spiritual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5D7B2C-2DA6-7D49-6200-8F1BA673F987}"/>
              </a:ext>
            </a:extLst>
          </p:cNvPr>
          <p:cNvSpPr/>
          <p:nvPr/>
        </p:nvSpPr>
        <p:spPr>
          <a:xfrm>
            <a:off x="165246" y="754990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 strong impact on meaning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4D32D9-D453-EEF5-D244-BC2C3A2719BE}"/>
              </a:ext>
            </a:extLst>
          </p:cNvPr>
          <p:cNvSpPr txBox="1"/>
          <p:nvPr/>
        </p:nvSpPr>
        <p:spPr>
          <a:xfrm>
            <a:off x="2321626" y="5457540"/>
            <a:ext cx="4500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Often repeated for emphasis</a:t>
            </a:r>
          </a:p>
        </p:txBody>
      </p:sp>
    </p:spTree>
    <p:extLst>
      <p:ext uri="{BB962C8B-B14F-4D97-AF65-F5344CB8AC3E}">
        <p14:creationId xmlns:p14="http://schemas.microsoft.com/office/powerpoint/2010/main" val="216178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 animBg="1"/>
      <p:bldP spid="2" grpId="1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8FE68E50-9407-4D78-B696-D40BB471D9FA}"/>
              </a:ext>
            </a:extLst>
          </p:cNvPr>
          <p:cNvGrpSpPr/>
          <p:nvPr/>
        </p:nvGrpSpPr>
        <p:grpSpPr>
          <a:xfrm>
            <a:off x="-127730" y="6628431"/>
            <a:ext cx="9399460" cy="230430"/>
            <a:chOff x="-172745" y="0"/>
            <a:chExt cx="9399460" cy="230430"/>
          </a:xfrm>
        </p:grpSpPr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F35DD5C-CF01-41EA-924C-F50A9350F825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Parallelogram 31">
              <a:extLst>
                <a:ext uri="{FF2B5EF4-FFF2-40B4-BE49-F238E27FC236}">
                  <a16:creationId xmlns:a16="http://schemas.microsoft.com/office/drawing/2014/main" id="{83361FD6-8CC7-4CDE-B5BF-1119A2E14202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63387F6C-7469-4A1C-9CE1-A0B478616759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7C3BB06-DC96-4810-9052-78C360033DE2}"/>
              </a:ext>
            </a:extLst>
          </p:cNvPr>
          <p:cNvGrpSpPr/>
          <p:nvPr/>
        </p:nvGrpSpPr>
        <p:grpSpPr>
          <a:xfrm>
            <a:off x="-127730" y="0"/>
            <a:ext cx="9399460" cy="230430"/>
            <a:chOff x="-172745" y="0"/>
            <a:chExt cx="9399460" cy="230430"/>
          </a:xfrm>
        </p:grpSpPr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BDDEFAAC-BD0D-4CE4-A84C-E2C0D5721853}"/>
                </a:ext>
              </a:extLst>
            </p:cNvPr>
            <p:cNvSpPr/>
            <p:nvPr/>
          </p:nvSpPr>
          <p:spPr>
            <a:xfrm flipH="1">
              <a:off x="602631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FBA9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E718F57D-568A-4411-872B-CCC9EC910064}"/>
                </a:ext>
              </a:extLst>
            </p:cNvPr>
            <p:cNvSpPr/>
            <p:nvPr/>
          </p:nvSpPr>
          <p:spPr>
            <a:xfrm flipH="1">
              <a:off x="-17274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B956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Parallelogram 16">
              <a:extLst>
                <a:ext uri="{FF2B5EF4-FFF2-40B4-BE49-F238E27FC236}">
                  <a16:creationId xmlns:a16="http://schemas.microsoft.com/office/drawing/2014/main" id="{A5CE28D8-9450-411C-889B-C94762FAB4BD}"/>
                </a:ext>
              </a:extLst>
            </p:cNvPr>
            <p:cNvSpPr/>
            <p:nvPr/>
          </p:nvSpPr>
          <p:spPr>
            <a:xfrm flipH="1">
              <a:off x="2926785" y="0"/>
              <a:ext cx="3200400" cy="230430"/>
            </a:xfrm>
            <a:prstGeom prst="parallelogram">
              <a:avLst>
                <a:gd name="adj" fmla="val 43583"/>
              </a:avLst>
            </a:prstGeom>
            <a:solidFill>
              <a:srgbClr val="83A8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BD01E1C-1F6E-CBE1-A370-60A5B395D5B0}"/>
              </a:ext>
            </a:extLst>
          </p:cNvPr>
          <p:cNvSpPr txBox="1"/>
          <p:nvPr/>
        </p:nvSpPr>
        <p:spPr>
          <a:xfrm>
            <a:off x="2971800" y="-142504"/>
            <a:ext cx="3146961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99620B-F786-03F1-6286-21F76DE5C7AA}"/>
              </a:ext>
            </a:extLst>
          </p:cNvPr>
          <p:cNvSpPr txBox="1"/>
          <p:nvPr/>
        </p:nvSpPr>
        <p:spPr>
          <a:xfrm>
            <a:off x="1943099" y="3115545"/>
            <a:ext cx="5257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What earlier MAST steps </a:t>
            </a:r>
            <a:br>
              <a:rPr lang="en-US" sz="2400" b="1" dirty="0"/>
            </a:br>
            <a:r>
              <a:rPr lang="en-US" sz="2400" b="1" dirty="0"/>
              <a:t> might reveal errors?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18B542-A6AB-B01B-F75B-7A79990526F4}"/>
              </a:ext>
            </a:extLst>
          </p:cNvPr>
          <p:cNvSpPr txBox="1"/>
          <p:nvPr/>
        </p:nvSpPr>
        <p:spPr>
          <a:xfrm>
            <a:off x="2306780" y="4158097"/>
            <a:ext cx="44769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Why target these words?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735CBF6-0C15-1805-A9BB-F2A847970DB4}"/>
              </a:ext>
            </a:extLst>
          </p:cNvPr>
          <p:cNvSpPr/>
          <p:nvPr/>
        </p:nvSpPr>
        <p:spPr>
          <a:xfrm>
            <a:off x="2971800" y="5771408"/>
            <a:ext cx="914400" cy="914400"/>
          </a:xfrm>
          <a:prstGeom prst="roundRect">
            <a:avLst/>
          </a:prstGeom>
        </p:spPr>
        <p:txBody>
          <a:bodyPr rtlCol="0" anchor="ctr">
            <a:sp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6B4EAEC-EF14-BDB6-607C-BE820AB705BA}"/>
              </a:ext>
            </a:extLst>
          </p:cNvPr>
          <p:cNvSpPr/>
          <p:nvPr/>
        </p:nvSpPr>
        <p:spPr>
          <a:xfrm>
            <a:off x="445254" y="5451452"/>
            <a:ext cx="2054431" cy="783193"/>
          </a:xfrm>
          <a:prstGeom prst="roundRect">
            <a:avLst/>
          </a:prstGeom>
          <a:solidFill>
            <a:srgbClr val="FBA93D"/>
          </a:solidFill>
        </p:spPr>
        <p:txBody>
          <a:bodyPr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Often hard to translate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C9D0BF7-7797-4390-1BAC-7E488FE090FB}"/>
              </a:ext>
            </a:extLst>
          </p:cNvPr>
          <p:cNvSpPr/>
          <p:nvPr/>
        </p:nvSpPr>
        <p:spPr>
          <a:xfrm>
            <a:off x="6668030" y="5209552"/>
            <a:ext cx="2054431" cy="1123712"/>
          </a:xfrm>
          <a:prstGeom prst="roundRect">
            <a:avLst/>
          </a:prstGeom>
          <a:solidFill>
            <a:srgbClr val="B95659"/>
          </a:solidFill>
        </p:spPr>
        <p:txBody>
          <a:bodyPr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Often </a:t>
            </a:r>
            <a:b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precise equivalent</a:t>
            </a:r>
          </a:p>
        </p:txBody>
      </p:sp>
    </p:spTree>
    <p:extLst>
      <p:ext uri="{BB962C8B-B14F-4D97-AF65-F5344CB8AC3E}">
        <p14:creationId xmlns:p14="http://schemas.microsoft.com/office/powerpoint/2010/main" val="1459920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2EB6F5-FBB2-13E4-6B70-7D9EA07851FC}"/>
              </a:ext>
            </a:extLst>
          </p:cNvPr>
          <p:cNvSpPr txBox="1"/>
          <p:nvPr/>
        </p:nvSpPr>
        <p:spPr>
          <a:xfrm>
            <a:off x="1211283" y="2161309"/>
            <a:ext cx="6721434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God so loved the world, that he gave his only Son, that whoever believes in him will not perish but have eternal life.</a:t>
            </a:r>
          </a:p>
          <a:p>
            <a:endParaRPr lang="en-US" sz="2400" dirty="0"/>
          </a:p>
          <a:p>
            <a:pPr algn="r"/>
            <a:r>
              <a:rPr lang="en-US" sz="1600" b="1" dirty="0"/>
              <a:t>John 3:16 (ULB)</a:t>
            </a:r>
          </a:p>
        </p:txBody>
      </p:sp>
    </p:spTree>
    <p:extLst>
      <p:ext uri="{BB962C8B-B14F-4D97-AF65-F5344CB8AC3E}">
        <p14:creationId xmlns:p14="http://schemas.microsoft.com/office/powerpoint/2010/main" val="524576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2EB6F5-FBB2-13E4-6B70-7D9EA07851FC}"/>
              </a:ext>
            </a:extLst>
          </p:cNvPr>
          <p:cNvSpPr txBox="1"/>
          <p:nvPr/>
        </p:nvSpPr>
        <p:spPr>
          <a:xfrm>
            <a:off x="1211283" y="2161309"/>
            <a:ext cx="6721434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</a:t>
            </a:r>
            <a:r>
              <a:rPr lang="en-US" sz="2800" dirty="0">
                <a:highlight>
                  <a:srgbClr val="FFFF00"/>
                </a:highlight>
              </a:rPr>
              <a:t>God</a:t>
            </a:r>
            <a:r>
              <a:rPr lang="en-US" sz="2800" dirty="0"/>
              <a:t> so </a:t>
            </a:r>
            <a:r>
              <a:rPr lang="en-US" sz="2800" dirty="0">
                <a:highlight>
                  <a:srgbClr val="FFFF00"/>
                </a:highlight>
              </a:rPr>
              <a:t>loved</a:t>
            </a:r>
            <a:r>
              <a:rPr lang="en-US" sz="2800" dirty="0"/>
              <a:t> the </a:t>
            </a:r>
            <a:r>
              <a:rPr lang="en-US" sz="2800" dirty="0">
                <a:highlight>
                  <a:srgbClr val="FFFF00"/>
                </a:highlight>
              </a:rPr>
              <a:t>world</a:t>
            </a:r>
            <a:r>
              <a:rPr lang="en-US" sz="2800" dirty="0"/>
              <a:t>, that he gave his </a:t>
            </a:r>
            <a:r>
              <a:rPr lang="en-US" sz="2800" dirty="0">
                <a:highlight>
                  <a:srgbClr val="FFFF00"/>
                </a:highlight>
              </a:rPr>
              <a:t>only</a:t>
            </a:r>
            <a:r>
              <a:rPr lang="en-US" sz="2800" dirty="0"/>
              <a:t> </a:t>
            </a:r>
            <a:r>
              <a:rPr lang="en-US" sz="2800" dirty="0">
                <a:highlight>
                  <a:srgbClr val="FFFF00"/>
                </a:highlight>
              </a:rPr>
              <a:t>Son</a:t>
            </a:r>
            <a:r>
              <a:rPr lang="en-US" sz="2800" dirty="0"/>
              <a:t>, that whoever </a:t>
            </a:r>
            <a:r>
              <a:rPr lang="en-US" sz="2800" dirty="0">
                <a:highlight>
                  <a:srgbClr val="FFFF00"/>
                </a:highlight>
              </a:rPr>
              <a:t>believes</a:t>
            </a:r>
            <a:r>
              <a:rPr lang="en-US" sz="2800" dirty="0"/>
              <a:t> in him will not </a:t>
            </a:r>
            <a:r>
              <a:rPr lang="en-US" sz="2800" dirty="0">
                <a:highlight>
                  <a:srgbClr val="FFFF00"/>
                </a:highlight>
              </a:rPr>
              <a:t>perish</a:t>
            </a:r>
            <a:r>
              <a:rPr lang="en-US" sz="2800" dirty="0"/>
              <a:t> but have </a:t>
            </a:r>
            <a:r>
              <a:rPr lang="en-US" sz="2800" dirty="0">
                <a:highlight>
                  <a:srgbClr val="FFFF00"/>
                </a:highlight>
              </a:rPr>
              <a:t>eternal life</a:t>
            </a:r>
            <a:r>
              <a:rPr lang="en-US" sz="2800" dirty="0"/>
              <a:t>.</a:t>
            </a:r>
          </a:p>
          <a:p>
            <a:endParaRPr lang="en-US" sz="2400" dirty="0"/>
          </a:p>
          <a:p>
            <a:pPr algn="r"/>
            <a:r>
              <a:rPr lang="en-US" sz="1600" b="1" dirty="0"/>
              <a:t>John 3:16 (ULB)</a:t>
            </a:r>
          </a:p>
        </p:txBody>
      </p:sp>
    </p:spTree>
    <p:extLst>
      <p:ext uri="{BB962C8B-B14F-4D97-AF65-F5344CB8AC3E}">
        <p14:creationId xmlns:p14="http://schemas.microsoft.com/office/powerpoint/2010/main" val="660658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5246C9-6606-4FB3-986C-A85DE631581B}"/>
              </a:ext>
            </a:extLst>
          </p:cNvPr>
          <p:cNvSpPr/>
          <p:nvPr/>
        </p:nvSpPr>
        <p:spPr>
          <a:xfrm>
            <a:off x="0" y="3415454"/>
            <a:ext cx="9144000" cy="151311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rtlCol="0" anchor="ctr">
            <a:noAutofit/>
          </a:bodyPr>
          <a:lstStyle/>
          <a:p>
            <a:pPr algn="ctr"/>
            <a:endParaRPr lang="en-US" sz="2000" dirty="0">
              <a:solidFill>
                <a:srgbClr val="71655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F71B9975-CCC4-474E-991A-A08FD86C6E7A}"/>
              </a:ext>
            </a:extLst>
          </p:cNvPr>
          <p:cNvSpPr/>
          <p:nvPr/>
        </p:nvSpPr>
        <p:spPr>
          <a:xfrm rot="5400000">
            <a:off x="3387102" y="1767499"/>
            <a:ext cx="2369795" cy="3145970"/>
          </a:xfrm>
          <a:prstGeom prst="homePlate">
            <a:avLst>
              <a:gd name="adj" fmla="val 32616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algn="ctr"/>
            <a:endParaRPr lang="en-US" sz="6000" b="1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60D292-E0D6-49F5-8581-8EDCEF6F6D4C}"/>
              </a:ext>
            </a:extLst>
          </p:cNvPr>
          <p:cNvSpPr txBox="1"/>
          <p:nvPr/>
        </p:nvSpPr>
        <p:spPr>
          <a:xfrm>
            <a:off x="2999014" y="2664469"/>
            <a:ext cx="3145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Arial" panose="020B0604020202020204" pitchFamily="34" charset="0"/>
              </a:rPr>
              <a:t>Try 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6424EC-6F9B-131A-68D4-11547CC310E0}"/>
              </a:ext>
            </a:extLst>
          </p:cNvPr>
          <p:cNvSpPr txBox="1"/>
          <p:nvPr/>
        </p:nvSpPr>
        <p:spPr>
          <a:xfrm>
            <a:off x="3176648" y="5156333"/>
            <a:ext cx="2790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Luke 17</a:t>
            </a:r>
          </a:p>
        </p:txBody>
      </p:sp>
    </p:spTree>
    <p:extLst>
      <p:ext uri="{BB962C8B-B14F-4D97-AF65-F5344CB8AC3E}">
        <p14:creationId xmlns:p14="http://schemas.microsoft.com/office/powerpoint/2010/main" val="2583324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1D138-281F-6ACE-3E2F-A15F1F9F4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442F2E-C1A2-6A1D-8BD2-9E787F6407E4}"/>
              </a:ext>
            </a:extLst>
          </p:cNvPr>
          <p:cNvSpPr txBox="1"/>
          <p:nvPr/>
        </p:nvSpPr>
        <p:spPr>
          <a:xfrm>
            <a:off x="2220685" y="0"/>
            <a:ext cx="4702628" cy="7786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0000" dirty="0">
                <a:solidFill>
                  <a:schemeClr val="accent2">
                    <a:lumMod val="20000"/>
                    <a:lumOff val="80000"/>
                  </a:schemeClr>
                </a:solidFill>
                <a:latin typeface="Arial Black" panose="020B0A04020102020204" pitchFamily="34" charset="0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6BB72D-0B73-B8F7-58A9-312B67645B69}"/>
              </a:ext>
            </a:extLst>
          </p:cNvPr>
          <p:cNvSpPr txBox="1"/>
          <p:nvPr/>
        </p:nvSpPr>
        <p:spPr>
          <a:xfrm>
            <a:off x="1045028" y="2921331"/>
            <a:ext cx="70539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Are the lists the same?</a:t>
            </a:r>
          </a:p>
          <a:p>
            <a:pPr algn="ctr"/>
            <a:endParaRPr lang="en-US" sz="2800" b="1" dirty="0"/>
          </a:p>
          <a:p>
            <a:pPr algn="ctr"/>
            <a:r>
              <a:rPr lang="en-US" sz="2800" b="1" dirty="0"/>
              <a:t>Are some words on everyone’s lists?</a:t>
            </a:r>
          </a:p>
          <a:p>
            <a:pPr algn="ctr"/>
            <a:endParaRPr lang="en-US" sz="2800" b="1" dirty="0"/>
          </a:p>
          <a:p>
            <a:pPr algn="ctr"/>
            <a:r>
              <a:rPr lang="en-US" sz="2800" b="1" dirty="0"/>
              <a:t>Why the differences?</a:t>
            </a:r>
          </a:p>
        </p:txBody>
      </p:sp>
    </p:spTree>
    <p:extLst>
      <p:ext uri="{BB962C8B-B14F-4D97-AF65-F5344CB8AC3E}">
        <p14:creationId xmlns:p14="http://schemas.microsoft.com/office/powerpoint/2010/main" val="118542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F4DD8-7F26-4972-94C0-69BDD6973314}"/>
              </a:ext>
            </a:extLst>
          </p:cNvPr>
          <p:cNvSpPr txBox="1"/>
          <p:nvPr/>
        </p:nvSpPr>
        <p:spPr>
          <a:xfrm>
            <a:off x="1243755" y="2446649"/>
            <a:ext cx="66564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Check translation for each key word.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Discuss difficult words and choose how to translate.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Create list to be used by all translators.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640738-B61C-EC3F-F353-04C8A3E3A339}"/>
              </a:ext>
            </a:extLst>
          </p:cNvPr>
          <p:cNvSpPr/>
          <p:nvPr/>
        </p:nvSpPr>
        <p:spPr>
          <a:xfrm>
            <a:off x="165246" y="754990"/>
            <a:ext cx="8813508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B9565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What to do with the key word list</a:t>
            </a:r>
          </a:p>
        </p:txBody>
      </p:sp>
    </p:spTree>
    <p:extLst>
      <p:ext uri="{BB962C8B-B14F-4D97-AF65-F5344CB8AC3E}">
        <p14:creationId xmlns:p14="http://schemas.microsoft.com/office/powerpoint/2010/main" val="2181644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5B4A42"/>
      </a:dk2>
      <a:lt2>
        <a:srgbClr val="FFFFFF"/>
      </a:lt2>
      <a:accent1>
        <a:srgbClr val="B95659"/>
      </a:accent1>
      <a:accent2>
        <a:srgbClr val="83A83F"/>
      </a:accent2>
      <a:accent3>
        <a:srgbClr val="FBA93D"/>
      </a:accent3>
      <a:accent4>
        <a:srgbClr val="00B0F0"/>
      </a:accent4>
      <a:accent5>
        <a:srgbClr val="6ABF4B"/>
      </a:accent5>
      <a:accent6>
        <a:srgbClr val="FFB71B"/>
      </a:accent6>
      <a:hlink>
        <a:srgbClr val="83A83F"/>
      </a:hlink>
      <a:folHlink>
        <a:srgbClr val="FBA93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 algn="ctr">
          <a:defRPr sz="2000" dirty="0">
            <a:solidFill>
              <a:srgbClr val="716557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017C5ECD5AE84588140775F5D9B6FC" ma:contentTypeVersion="10" ma:contentTypeDescription="Create a new document." ma:contentTypeScope="" ma:versionID="3fff9ed69b78a1d1c48e3f96068d2b17">
  <xsd:schema xmlns:xsd="http://www.w3.org/2001/XMLSchema" xmlns:xs="http://www.w3.org/2001/XMLSchema" xmlns:p="http://schemas.microsoft.com/office/2006/metadata/properties" xmlns:ns2="fee82e44-1fa4-4144-8309-00fed2bf4198" xmlns:ns3="1a61c928-f5f6-4989-bd5d-cb8872a1b06d" targetNamespace="http://schemas.microsoft.com/office/2006/metadata/properties" ma:root="true" ma:fieldsID="7b2c40b849e0c1cff02f16dd8f1be10b" ns2:_="" ns3:_="">
    <xsd:import namespace="fee82e44-1fa4-4144-8309-00fed2bf4198"/>
    <xsd:import namespace="1a61c928-f5f6-4989-bd5d-cb8872a1b0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82e44-1fa4-4144-8309-00fed2bf41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61c928-f5f6-4989-bd5d-cb8872a1b0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D870300-B03F-45F7-9154-521D8C74684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178770A-F6AC-406B-AF0D-88CBCF36B7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BC12177-4DED-4144-97CB-BBB7057607CE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5326</TotalTime>
  <Words>175</Words>
  <Application>Microsoft Macintosh PowerPoint</Application>
  <PresentationFormat>On-screen Show (4:3)</PresentationFormat>
  <Paragraphs>35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Arial Black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Tammy Enns</cp:lastModifiedBy>
  <cp:revision>178</cp:revision>
  <dcterms:created xsi:type="dcterms:W3CDTF">2019-03-18T18:21:25Z</dcterms:created>
  <dcterms:modified xsi:type="dcterms:W3CDTF">2024-10-11T16:26:09Z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0x0101002F017C5ECD5AE84588140775F5D9B6FC</vt:lpwstr>
  </property>
</Properties>
</file>

<file path=docProps/thumbnail.jpeg>
</file>